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7" r:id="rId2"/>
    <p:sldId id="277" r:id="rId3"/>
    <p:sldId id="289" r:id="rId4"/>
    <p:sldId id="256" r:id="rId5"/>
    <p:sldId id="281" r:id="rId6"/>
    <p:sldId id="282" r:id="rId7"/>
    <p:sldId id="283" r:id="rId8"/>
    <p:sldId id="284" r:id="rId9"/>
    <p:sldId id="285" r:id="rId10"/>
    <p:sldId id="310" r:id="rId11"/>
    <p:sldId id="311" r:id="rId12"/>
    <p:sldId id="290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5" r:id="rId23"/>
    <p:sldId id="306" r:id="rId24"/>
    <p:sldId id="307" r:id="rId25"/>
    <p:sldId id="309" r:id="rId26"/>
    <p:sldId id="303" r:id="rId27"/>
    <p:sldId id="312" r:id="rId28"/>
    <p:sldId id="287" r:id="rId29"/>
    <p:sldId id="288" r:id="rId30"/>
    <p:sldId id="291" r:id="rId31"/>
    <p:sldId id="275" r:id="rId32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微软雅黑" panose="020B0503020204020204" pitchFamily="34" charset="-122"/>
      <p:regular r:id="rId41"/>
      <p:bold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D40"/>
    <a:srgbClr val="014052"/>
    <a:srgbClr val="F1F1F1"/>
    <a:srgbClr val="D1E0D8"/>
    <a:srgbClr val="E6E6E6"/>
    <a:srgbClr val="F4F5ED"/>
    <a:srgbClr val="043345"/>
    <a:srgbClr val="ACA68A"/>
    <a:srgbClr val="695115"/>
    <a:srgbClr val="516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88322" autoAdjust="0"/>
  </p:normalViewPr>
  <p:slideViewPr>
    <p:cSldViewPr>
      <p:cViewPr varScale="1">
        <p:scale>
          <a:sx n="78" d="100"/>
          <a:sy n="78" d="100"/>
        </p:scale>
        <p:origin x="804" y="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64B7A-1A87-429B-8413-DA1D8793C8A4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BC66-C2AC-469D-8CF5-1EAFE07DBD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 process(</a:t>
            </a:r>
            <a:r>
              <a:rPr lang="en-US" altLang="zh-CN" dirty="0" err="1"/>
              <a:t>lyh</a:t>
            </a:r>
            <a:r>
              <a:rPr lang="en-US" altLang="zh-CN" dirty="0"/>
              <a:t>) -&gt; </a:t>
            </a:r>
            <a:r>
              <a:rPr lang="en-US" altLang="zh-CN" dirty="0" err="1"/>
              <a:t>mapreduce</a:t>
            </a:r>
            <a:r>
              <a:rPr lang="en-US" altLang="zh-CN" dirty="0"/>
              <a:t> with python(</a:t>
            </a:r>
            <a:r>
              <a:rPr lang="en-US" altLang="zh-CN" dirty="0" err="1"/>
              <a:t>hmx</a:t>
            </a:r>
            <a:r>
              <a:rPr lang="en-US" altLang="zh-CN" dirty="0"/>
              <a:t>) -&gt; with java(</a:t>
            </a:r>
            <a:r>
              <a:rPr lang="en-US" altLang="zh-CN" dirty="0" err="1"/>
              <a:t>hmx</a:t>
            </a:r>
            <a:r>
              <a:rPr lang="en-US" altLang="zh-CN" dirty="0"/>
              <a:t>) -&gt; by </a:t>
            </a:r>
            <a:r>
              <a:rPr lang="en-US" altLang="zh-CN" dirty="0" err="1"/>
              <a:t>solr</a:t>
            </a:r>
            <a:r>
              <a:rPr lang="en-US" altLang="zh-CN" dirty="0"/>
              <a:t>(</a:t>
            </a:r>
            <a:r>
              <a:rPr lang="en-US" altLang="zh-CN" dirty="0" err="1"/>
              <a:t>ljl</a:t>
            </a:r>
            <a:r>
              <a:rPr lang="en-US" altLang="zh-CN" dirty="0"/>
              <a:t>) -&gt; </a:t>
            </a:r>
            <a:r>
              <a:rPr lang="en-US" altLang="zh-CN" dirty="0" err="1"/>
              <a:t>tf-idf</a:t>
            </a:r>
            <a:r>
              <a:rPr lang="en-US" altLang="zh-CN" dirty="0"/>
              <a:t>(</a:t>
            </a:r>
            <a:r>
              <a:rPr lang="en-US" altLang="zh-CN" dirty="0" err="1"/>
              <a:t>ljl</a:t>
            </a:r>
            <a:r>
              <a:rPr lang="en-US" altLang="zh-CN" dirty="0"/>
              <a:t>) -&gt; bonus(</a:t>
            </a:r>
            <a:r>
              <a:rPr lang="en-US" altLang="zh-CN" dirty="0" err="1"/>
              <a:t>ljl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05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888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341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rank by </a:t>
            </a:r>
          </a:p>
          <a:p>
            <a:r>
              <a:rPr lang="en-US" altLang="zh-CN" dirty="0"/>
              <a:t>merge1.txt: the document that after data merge several files.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0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rank by </a:t>
            </a:r>
          </a:p>
          <a:p>
            <a:r>
              <a:rPr lang="en-US" altLang="zh-CN" dirty="0"/>
              <a:t>merge1.txt: the document that after data merge several files.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51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94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rank by </a:t>
            </a:r>
          </a:p>
          <a:p>
            <a:r>
              <a:rPr lang="en-US" altLang="zh-CN" dirty="0"/>
              <a:t>merge1.txt: the document that after data merge several files.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89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73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3293858" y="699542"/>
            <a:ext cx="2556284" cy="2556284"/>
          </a:xfrm>
          <a:prstGeom prst="ellipse">
            <a:avLst/>
          </a:prstGeom>
          <a:noFill/>
          <a:ln w="9525">
            <a:gradFill>
              <a:gsLst>
                <a:gs pos="0">
                  <a:schemeClr val="bg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06882" y="912566"/>
            <a:ext cx="2130237" cy="2130237"/>
          </a:xfrm>
          <a:prstGeom prst="ellipse">
            <a:avLst/>
          </a:prstGeom>
          <a:noFill/>
          <a:ln w="12700">
            <a:gradFill>
              <a:gsLst>
                <a:gs pos="0">
                  <a:schemeClr val="bg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2D58915-B8AA-476A-9AC9-F23377DB7E17}"/>
              </a:ext>
            </a:extLst>
          </p:cNvPr>
          <p:cNvSpPr txBox="1"/>
          <p:nvPr/>
        </p:nvSpPr>
        <p:spPr>
          <a:xfrm>
            <a:off x="2923499" y="3468850"/>
            <a:ext cx="329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4F5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Yuanhao</a:t>
            </a:r>
            <a:r>
              <a:rPr lang="en-US" altLang="zh-CN" sz="1600" dirty="0">
                <a:solidFill>
                  <a:srgbClr val="F4F5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        1830026070</a:t>
            </a:r>
          </a:p>
          <a:p>
            <a:pPr algn="ctr"/>
            <a:r>
              <a:rPr lang="en-US" altLang="zh-CN" sz="1600" dirty="0">
                <a:solidFill>
                  <a:srgbClr val="F4F5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solidFill>
                  <a:srgbClr val="F4F5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Jianlong</a:t>
            </a:r>
            <a:r>
              <a:rPr lang="en-US" altLang="zh-CN" sz="1600" dirty="0">
                <a:solidFill>
                  <a:srgbClr val="F4F5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        1830026061 </a:t>
            </a:r>
            <a:r>
              <a:rPr lang="en-US" altLang="zh-CN" sz="1600" dirty="0" err="1">
                <a:solidFill>
                  <a:srgbClr val="F4F5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Mengxian</a:t>
            </a:r>
            <a:r>
              <a:rPr lang="en-US" altLang="zh-CN" sz="1600" dirty="0">
                <a:solidFill>
                  <a:srgbClr val="F4F5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      1830026031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3CB6C2-77F9-45B8-91A5-800F01A5118B}"/>
              </a:ext>
            </a:extLst>
          </p:cNvPr>
          <p:cNvSpPr/>
          <p:nvPr/>
        </p:nvSpPr>
        <p:spPr>
          <a:xfrm>
            <a:off x="2941745" y="1347614"/>
            <a:ext cx="3260508" cy="15977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140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Workshop</a:t>
            </a:r>
            <a:r>
              <a:rPr lang="zh-CN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140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140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</a:t>
            </a:r>
          </a:p>
          <a:p>
            <a:pPr algn="ctr">
              <a:lnSpc>
                <a:spcPts val="4000"/>
              </a:lnSpc>
            </a:pPr>
            <a:r>
              <a:rPr lang="en-US" altLang="zh-CN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140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</a:p>
          <a:p>
            <a:pPr algn="ctr">
              <a:lnSpc>
                <a:spcPts val="4000"/>
              </a:lnSpc>
            </a:pP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140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13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140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5C62AA-E20E-4748-8338-DA08F836B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" y="2127688"/>
            <a:ext cx="9144000" cy="301581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381D58E-F509-43B7-A1C3-0DD558A4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59" y="102356"/>
            <a:ext cx="8229600" cy="857250"/>
          </a:xfrm>
        </p:spPr>
        <p:txBody>
          <a:bodyPr>
            <a:normAutofit/>
          </a:bodyPr>
          <a:lstStyle/>
          <a:p>
            <a:r>
              <a:rPr lang="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toxml Function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6C0F05D-56A1-42A4-B2FB-20F14EE0B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76" y="959606"/>
            <a:ext cx="7687766" cy="8439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" altLang="zh-CN" dirty="0"/>
              <a:t>Convert txt. file to xml. file</a:t>
            </a:r>
          </a:p>
        </p:txBody>
      </p:sp>
    </p:spTree>
    <p:extLst>
      <p:ext uri="{BB962C8B-B14F-4D97-AF65-F5344CB8AC3E}">
        <p14:creationId xmlns:p14="http://schemas.microsoft.com/office/powerpoint/2010/main" val="13218142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8B6B70F-95A5-4844-96A8-C9BFDFC843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0"/>
          <a:stretch/>
        </p:blipFill>
        <p:spPr>
          <a:xfrm>
            <a:off x="0" y="-1"/>
            <a:ext cx="4572000" cy="28646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C7595B-8C39-4ADD-B5B6-13C7E90A30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4"/>
          <a:stretch/>
        </p:blipFill>
        <p:spPr>
          <a:xfrm>
            <a:off x="4455180" y="2211710"/>
            <a:ext cx="4688819" cy="29317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7C39CE-6B1E-4608-A9FA-2E391F4AFE6E}"/>
              </a:ext>
            </a:extLst>
          </p:cNvPr>
          <p:cNvSpPr txBox="1"/>
          <p:nvPr/>
        </p:nvSpPr>
        <p:spPr>
          <a:xfrm>
            <a:off x="2051720" y="3677605"/>
            <a:ext cx="3168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After</a:t>
            </a:r>
            <a:r>
              <a:rPr lang="" altLang="zh-CN" sz="2400" dirty="0"/>
              <a:t> convert </a:t>
            </a:r>
            <a:r>
              <a:rPr lang="zh-CN" altLang="en-US" sz="2400" dirty="0"/>
              <a:t>→</a:t>
            </a:r>
            <a:endParaRPr lang="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D0C696-B99F-47F7-812B-032BC4D9F88A}"/>
              </a:ext>
            </a:extLst>
          </p:cNvPr>
          <p:cNvSpPr txBox="1"/>
          <p:nvPr/>
        </p:nvSpPr>
        <p:spPr>
          <a:xfrm>
            <a:off x="4716016" y="970640"/>
            <a:ext cx="3168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/>
              <a:t>← </a:t>
            </a:r>
            <a:r>
              <a:rPr lang="en-US" altLang="zh-CN" sz="2400" dirty="0"/>
              <a:t>Before</a:t>
            </a:r>
            <a:r>
              <a:rPr lang="" altLang="zh-CN" sz="2400" dirty="0"/>
              <a:t> convert</a:t>
            </a:r>
          </a:p>
        </p:txBody>
      </p:sp>
    </p:spTree>
    <p:extLst>
      <p:ext uri="{BB962C8B-B14F-4D97-AF65-F5344CB8AC3E}">
        <p14:creationId xmlns:p14="http://schemas.microsoft.com/office/powerpoint/2010/main" val="10678357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809D26C-E208-4074-BD5D-C544CFE9F9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7"/>
          <a:stretch>
            <a:fillRect/>
          </a:stretch>
        </p:blipFill>
        <p:spPr>
          <a:xfrm>
            <a:off x="-468560" y="-18225"/>
            <a:ext cx="9840416" cy="59118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55" y="3147238"/>
            <a:ext cx="6660232" cy="244599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55" y="3391837"/>
            <a:ext cx="9144000" cy="449059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972616" y="2258281"/>
            <a:ext cx="58326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Core Code Analysis</a:t>
            </a:r>
          </a:p>
          <a:p>
            <a:pPr algn="ctr"/>
            <a:r>
              <a:rPr lang="en-US" altLang="zh-CN" sz="2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&amp; Result Display    </a:t>
            </a:r>
            <a:endParaRPr lang="zh-CN" altLang="en-US" sz="2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55" y="3212388"/>
            <a:ext cx="6660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7786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A715A45-83E3-4ABF-B2EA-55FDC34F2D02}"/>
              </a:ext>
            </a:extLst>
          </p:cNvPr>
          <p:cNvSpPr/>
          <p:nvPr/>
        </p:nvSpPr>
        <p:spPr>
          <a:xfrm>
            <a:off x="-252028" y="-72004"/>
            <a:ext cx="9504548" cy="5215504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0691" y="1766094"/>
            <a:ext cx="3707904" cy="17281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1. Check the container ID and copy the Java file into the container.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0FA52A4-7757-4765-8A56-FBAB57A36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r="384"/>
          <a:stretch/>
        </p:blipFill>
        <p:spPr bwMode="auto">
          <a:xfrm>
            <a:off x="3882578" y="1131590"/>
            <a:ext cx="5184576" cy="2997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540A0D3-F8B8-4A11-B665-88723B8BB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484887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6230F26-05C6-4927-A974-5FA82D7AE9FD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5184576" cy="80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>
                    <a:lumMod val="85000"/>
                  </a:schemeClr>
                </a:solidFill>
              </a:rPr>
              <a:t>MapReduce with Java</a:t>
            </a:r>
          </a:p>
        </p:txBody>
      </p:sp>
    </p:spTree>
    <p:extLst>
      <p:ext uri="{BB962C8B-B14F-4D97-AF65-F5344CB8AC3E}">
        <p14:creationId xmlns:p14="http://schemas.microsoft.com/office/powerpoint/2010/main" val="31453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623FBE9-337E-4B98-A320-F524E906A563}"/>
              </a:ext>
            </a:extLst>
          </p:cNvPr>
          <p:cNvSpPr/>
          <p:nvPr/>
        </p:nvSpPr>
        <p:spPr>
          <a:xfrm>
            <a:off x="-252028" y="-72004"/>
            <a:ext cx="9504548" cy="5215504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40A0D3-F8B8-4A11-B665-88723B8BB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484887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8A4A430-ED94-4A7C-ADDF-84826622B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758" y="555526"/>
            <a:ext cx="64924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Copy the </a:t>
            </a:r>
            <a:r>
              <a:rPr kumimoji="0" lang="en-US" altLang="zh-CN" sz="2800" b="1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merge.txt 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into namenode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">
            <a:extLst>
              <a:ext uri="{FF2B5EF4-FFF2-40B4-BE49-F238E27FC236}">
                <a16:creationId xmlns:a16="http://schemas.microsoft.com/office/drawing/2014/main" id="{310ED369-347E-4C6A-9A56-D745394F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7" y="1419622"/>
            <a:ext cx="7049718" cy="26846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299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B0419F1-21D7-4E89-A441-E3AD577A0DA0}"/>
              </a:ext>
            </a:extLst>
          </p:cNvPr>
          <p:cNvSpPr/>
          <p:nvPr/>
        </p:nvSpPr>
        <p:spPr>
          <a:xfrm>
            <a:off x="-252028" y="-72004"/>
            <a:ext cx="9504548" cy="5215504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074" name="Picture 5">
            <a:extLst>
              <a:ext uri="{FF2B5EF4-FFF2-40B4-BE49-F238E27FC236}">
                <a16:creationId xmlns:a16="http://schemas.microsoft.com/office/drawing/2014/main" id="{F90748E0-1EDB-4672-8A13-9BE68B617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r="1" b="3377"/>
          <a:stretch/>
        </p:blipFill>
        <p:spPr bwMode="auto">
          <a:xfrm>
            <a:off x="1676006" y="704140"/>
            <a:ext cx="5791982" cy="146671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4">
            <a:extLst>
              <a:ext uri="{FF2B5EF4-FFF2-40B4-BE49-F238E27FC236}">
                <a16:creationId xmlns:a16="http://schemas.microsoft.com/office/drawing/2014/main" id="{836BD625-A476-4026-9C0C-32A7B62D7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82" y="2210268"/>
            <a:ext cx="6707229" cy="77391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269D3F-A2AA-4CE6-8E2B-1114853BB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457" y="76571"/>
            <a:ext cx="63850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Compile the java file into class file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B727F-DB74-4647-A26E-65E26A61E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20" y="3084897"/>
            <a:ext cx="241552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Successfully</a:t>
            </a:r>
          </a:p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compiled</a:t>
            </a:r>
            <a:endParaRPr kumimoji="0" lang="en-US" altLang="zh-CN" sz="44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993176C-01D0-450D-9C5C-80E5C5ECC0AA}"/>
              </a:ext>
            </a:extLst>
          </p:cNvPr>
          <p:cNvPicPr/>
          <p:nvPr/>
        </p:nvPicPr>
        <p:blipFill rotWithShape="1">
          <a:blip r:embed="rId4"/>
          <a:srcRect l="317"/>
          <a:stretch/>
        </p:blipFill>
        <p:spPr>
          <a:xfrm>
            <a:off x="2247067" y="3023591"/>
            <a:ext cx="4649866" cy="178040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19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F587E12-762D-478A-A9B8-AE8C38465A4E}"/>
              </a:ext>
            </a:extLst>
          </p:cNvPr>
          <p:cNvSpPr/>
          <p:nvPr/>
        </p:nvSpPr>
        <p:spPr>
          <a:xfrm>
            <a:off x="-252028" y="-72004"/>
            <a:ext cx="9504548" cy="5215504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3" name="Picture 6">
            <a:extLst>
              <a:ext uri="{FF2B5EF4-FFF2-40B4-BE49-F238E27FC236}">
                <a16:creationId xmlns:a16="http://schemas.microsoft.com/office/drawing/2014/main" id="{9E5C7BDC-AE99-42B5-81D6-72CDF0A20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3" b="4583"/>
          <a:stretch/>
        </p:blipFill>
        <p:spPr bwMode="auto">
          <a:xfrm>
            <a:off x="1763688" y="1140184"/>
            <a:ext cx="5112568" cy="222365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7">
            <a:extLst>
              <a:ext uri="{FF2B5EF4-FFF2-40B4-BE49-F238E27FC236}">
                <a16:creationId xmlns:a16="http://schemas.microsoft.com/office/drawing/2014/main" id="{726D4599-CC99-4549-A87B-FD6BEA31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62017"/>
            <a:ext cx="5112568" cy="482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D518BDA2-3359-4918-A811-E94D1A332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95486"/>
            <a:ext cx="28937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et the path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A4443D3-CC3E-4FB1-8B71-1EA2118B4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3736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75AAFC-5F52-4E9E-BFDA-D83000E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4219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7631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670CCD6-2ED9-4FBC-B9B7-56BA5658124F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1" name="Picture 8">
            <a:extLst>
              <a:ext uri="{FF2B5EF4-FFF2-40B4-BE49-F238E27FC236}">
                <a16:creationId xmlns:a16="http://schemas.microsoft.com/office/drawing/2014/main" id="{53B34823-2540-4C96-8D77-D422F46D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098" y="939383"/>
            <a:ext cx="7570441" cy="20431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59F3DF4-A981-4C40-82CB-E3C2B771B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36341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96CD96-21C6-4F4B-AD16-129BBCD38425}"/>
              </a:ext>
            </a:extLst>
          </p:cNvPr>
          <p:cNvSpPr txBox="1"/>
          <p:nvPr/>
        </p:nvSpPr>
        <p:spPr>
          <a:xfrm>
            <a:off x="203222" y="3162071"/>
            <a:ext cx="2339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kern="100" dirty="0"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Output: </a:t>
            </a:r>
          </a:p>
          <a:p>
            <a:pPr algn="ctr"/>
            <a:r>
              <a:rPr lang="en-US" altLang="zh-CN" sz="1800" b="1" kern="100" dirty="0"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as a test.txt</a:t>
            </a:r>
            <a:endParaRPr lang="zh-CN" altLang="zh-CN" sz="1800" b="1" kern="100" dirty="0">
              <a:solidFill>
                <a:schemeClr val="bg1">
                  <a:lumMod val="85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6F89F7-1BCF-4F64-BEDB-1653592F4DF7}"/>
              </a:ext>
            </a:extLst>
          </p:cNvPr>
          <p:cNvSpPr txBox="1"/>
          <p:nvPr/>
        </p:nvSpPr>
        <p:spPr>
          <a:xfrm>
            <a:off x="200460" y="339502"/>
            <a:ext cx="60997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                   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 Execute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Input: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18C45682-7481-4BDA-B5C3-ADD8FEAF6E7E}"/>
              </a:ext>
            </a:extLst>
          </p:cNvPr>
          <p:cNvPicPr/>
          <p:nvPr/>
        </p:nvPicPr>
        <p:blipFill rotWithShape="1">
          <a:blip r:embed="rId3"/>
          <a:srcRect r="1702"/>
          <a:stretch/>
        </p:blipFill>
        <p:spPr>
          <a:xfrm>
            <a:off x="2195736" y="1621935"/>
            <a:ext cx="5235047" cy="215266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34B99A8-CF4E-4ABC-9600-63A786CA31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39116" y="2199361"/>
            <a:ext cx="5248275" cy="25717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889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2EB2B02-14EA-4B05-95B5-BCD6B2686902}"/>
              </a:ext>
            </a:extLst>
          </p:cNvPr>
          <p:cNvSpPr/>
          <p:nvPr/>
        </p:nvSpPr>
        <p:spPr>
          <a:xfrm>
            <a:off x="-252028" y="-72004"/>
            <a:ext cx="9504548" cy="5215504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81AC1E8E-BE3D-4BDB-99AA-8AE09F45A9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492760"/>
            <a:ext cx="5274310" cy="41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43078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2EB2B02-14EA-4B05-95B5-BCD6B2686902}"/>
              </a:ext>
            </a:extLst>
          </p:cNvPr>
          <p:cNvSpPr/>
          <p:nvPr/>
        </p:nvSpPr>
        <p:spPr>
          <a:xfrm>
            <a:off x="-252028" y="-72004"/>
            <a:ext cx="9504548" cy="5215504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97738C-7C8D-40AD-B779-2AE498E9B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8058" y="204790"/>
            <a:ext cx="33843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MapReduce by Python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pic>
        <p:nvPicPr>
          <p:cNvPr id="6145" name="图片 12">
            <a:extLst>
              <a:ext uri="{FF2B5EF4-FFF2-40B4-BE49-F238E27FC236}">
                <a16:creationId xmlns:a16="http://schemas.microsoft.com/office/drawing/2014/main" id="{E8B13969-A0AC-4E7E-AC92-B0447B5DC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t="14497" r="4362" b="2533"/>
          <a:stretch/>
        </p:blipFill>
        <p:spPr bwMode="auto">
          <a:xfrm>
            <a:off x="1601670" y="915566"/>
            <a:ext cx="5940660" cy="38111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169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1" b="19630"/>
          <a:stretch>
            <a:fillRect/>
          </a:stretch>
        </p:blipFill>
        <p:spPr>
          <a:xfrm>
            <a:off x="-465155" y="1927829"/>
            <a:ext cx="10074310" cy="32317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8642" y="1507731"/>
            <a:ext cx="585589" cy="624830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79205" y="1496690"/>
            <a:ext cx="585589" cy="624830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29768" y="1480856"/>
            <a:ext cx="585589" cy="624830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324544" y="2114340"/>
            <a:ext cx="9793089" cy="247363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3DFE92B4-6D86-46E7-9A17-E8BAA8B4E86D}"/>
              </a:ext>
            </a:extLst>
          </p:cNvPr>
          <p:cNvSpPr txBox="1"/>
          <p:nvPr/>
        </p:nvSpPr>
        <p:spPr>
          <a:xfrm>
            <a:off x="0" y="310446"/>
            <a:ext cx="4069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Contents</a:t>
            </a:r>
            <a:endParaRPr lang="zh-CN" altLang="en-US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7BB481-3483-40EB-8944-EED736DAEB7A}"/>
              </a:ext>
            </a:extLst>
          </p:cNvPr>
          <p:cNvSpPr txBox="1"/>
          <p:nvPr/>
        </p:nvSpPr>
        <p:spPr>
          <a:xfrm>
            <a:off x="378709" y="314361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Data Collection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833DAE-2C22-44BD-AA94-A2DA1426E405}"/>
              </a:ext>
            </a:extLst>
          </p:cNvPr>
          <p:cNvSpPr txBox="1"/>
          <p:nvPr/>
        </p:nvSpPr>
        <p:spPr>
          <a:xfrm>
            <a:off x="6631370" y="2989730"/>
            <a:ext cx="2382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Further</a:t>
            </a: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Implementations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4DE6EA-C2DA-436B-B24B-B1B941DF47EE}"/>
              </a:ext>
            </a:extLst>
          </p:cNvPr>
          <p:cNvSpPr txBox="1"/>
          <p:nvPr/>
        </p:nvSpPr>
        <p:spPr>
          <a:xfrm>
            <a:off x="3244392" y="2846915"/>
            <a:ext cx="265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Core Code Analysis</a:t>
            </a: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 Display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58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 animBg="1"/>
      <p:bldP spid="17" grpId="0"/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13E4F2-6770-4616-8C96-41E6D69F630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3A8213-6341-4252-9D71-1D8DC1D5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22" y="823122"/>
            <a:ext cx="37000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Mapper.py - source code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8193" name="图片 13">
            <a:extLst>
              <a:ext uri="{FF2B5EF4-FFF2-40B4-BE49-F238E27FC236}">
                <a16:creationId xmlns:a16="http://schemas.microsoft.com/office/drawing/2014/main" id="{E61A69C3-45E5-4E90-876C-0A067DC09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9" r="13522" b="20040"/>
          <a:stretch/>
        </p:blipFill>
        <p:spPr bwMode="auto">
          <a:xfrm>
            <a:off x="0" y="1491630"/>
            <a:ext cx="4464496" cy="216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55A12E-4D84-4DCC-8E98-D0C9FFBB1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1668" y="443486"/>
            <a:ext cx="33970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Reduce.py source code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8195" name="图片 14">
            <a:extLst>
              <a:ext uri="{FF2B5EF4-FFF2-40B4-BE49-F238E27FC236}">
                <a16:creationId xmlns:a16="http://schemas.microsoft.com/office/drawing/2014/main" id="{22474B9E-09B9-4974-9C1C-CF30192F9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" r="24856" b="3866"/>
          <a:stretch/>
        </p:blipFill>
        <p:spPr bwMode="auto">
          <a:xfrm>
            <a:off x="4859990" y="1131590"/>
            <a:ext cx="3960440" cy="32763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7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13E4F2-6770-4616-8C96-41E6D69F630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3A8213-6341-4252-9D71-1D8DC1D5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6251" y="555526"/>
            <a:ext cx="3831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result was stored as txt.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图片 15">
            <a:extLst>
              <a:ext uri="{FF2B5EF4-FFF2-40B4-BE49-F238E27FC236}">
                <a16:creationId xmlns:a16="http://schemas.microsoft.com/office/drawing/2014/main" id="{84F00EC7-030E-4467-A07B-3F57152D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246730"/>
            <a:ext cx="45212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13E4F2-6770-4616-8C96-41E6D69F630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16">
            <a:extLst>
              <a:ext uri="{FF2B5EF4-FFF2-40B4-BE49-F238E27FC236}">
                <a16:creationId xmlns:a16="http://schemas.microsoft.com/office/drawing/2014/main" id="{79403671-304D-4F3A-B558-12230EAF1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t="9341" r="1630" b="29254"/>
          <a:stretch/>
        </p:blipFill>
        <p:spPr bwMode="auto">
          <a:xfrm>
            <a:off x="1451667" y="843558"/>
            <a:ext cx="6240666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7">
            <a:extLst>
              <a:ext uri="{FF2B5EF4-FFF2-40B4-BE49-F238E27FC236}">
                <a16:creationId xmlns:a16="http://schemas.microsoft.com/office/drawing/2014/main" id="{2447322A-C90F-45F7-9BED-01CE4ABDC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2304597"/>
            <a:ext cx="7128792" cy="268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0F5B752-44CD-47EA-9C02-474A8D75F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45" y="260432"/>
            <a:ext cx="36439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Deal with big data (over 100m)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C4D2E13-524B-4B12-A3EF-CF6B95E2A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45" y="1596711"/>
            <a:ext cx="26388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little slow (33.2s) ......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But still get the result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781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2EB2B02-14EA-4B05-95B5-BCD6B2686902}"/>
              </a:ext>
            </a:extLst>
          </p:cNvPr>
          <p:cNvSpPr/>
          <p:nvPr/>
        </p:nvSpPr>
        <p:spPr>
          <a:xfrm>
            <a:off x="-252028" y="-72004"/>
            <a:ext cx="9504548" cy="5215504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F2EF6B3-D087-4D68-847A-198896B5E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28" y="456350"/>
            <a:ext cx="301556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Copy the file in java: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F098B24-0583-4E88-AEDB-A16FD3391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28" y="2071668"/>
            <a:ext cx="39934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Check the connection path: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19">
            <a:extLst>
              <a:ext uri="{FF2B5EF4-FFF2-40B4-BE49-F238E27FC236}">
                <a16:creationId xmlns:a16="http://schemas.microsoft.com/office/drawing/2014/main" id="{E25570B2-19A4-4E70-BD6A-3745566C6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0"/>
          <a:stretch/>
        </p:blipFill>
        <p:spPr bwMode="auto">
          <a:xfrm>
            <a:off x="1114400" y="1104421"/>
            <a:ext cx="6776357" cy="4115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20">
            <a:extLst>
              <a:ext uri="{FF2B5EF4-FFF2-40B4-BE49-F238E27FC236}">
                <a16:creationId xmlns:a16="http://schemas.microsoft.com/office/drawing/2014/main" id="{E9CB7386-8C7E-4C34-942C-9BED5086B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00" y="2715766"/>
            <a:ext cx="6771691" cy="86409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1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2EB2B02-14EA-4B05-95B5-BCD6B2686902}"/>
              </a:ext>
            </a:extLst>
          </p:cNvPr>
          <p:cNvSpPr/>
          <p:nvPr/>
        </p:nvSpPr>
        <p:spPr>
          <a:xfrm>
            <a:off x="-252028" y="-72004"/>
            <a:ext cx="9504548" cy="5215504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48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F098B24-0583-4E88-AEDB-A16FD3391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3" y="107529"/>
            <a:ext cx="75745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MapReduce in Hadoop: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Deal with InvertedIndexhw3 with namenode and its three slave: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8">
            <a:extLst>
              <a:ext uri="{FF2B5EF4-FFF2-40B4-BE49-F238E27FC236}">
                <a16:creationId xmlns:a16="http://schemas.microsoft.com/office/drawing/2014/main" id="{C90BE73B-AEE1-45C2-BB61-0DABFBDA6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" r="2323"/>
          <a:stretch/>
        </p:blipFill>
        <p:spPr bwMode="auto">
          <a:xfrm>
            <a:off x="14342" y="887375"/>
            <a:ext cx="5067300" cy="2184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23">
            <a:extLst>
              <a:ext uri="{FF2B5EF4-FFF2-40B4-BE49-F238E27FC236}">
                <a16:creationId xmlns:a16="http://schemas.microsoft.com/office/drawing/2014/main" id="{E7D07B87-778A-4C76-9952-1F440AA45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b="1177"/>
          <a:stretch/>
        </p:blipFill>
        <p:spPr bwMode="auto">
          <a:xfrm>
            <a:off x="3745857" y="2867476"/>
            <a:ext cx="5297826" cy="216849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A8CF14D6-231F-430C-9006-059F6A4F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3" y="3548013"/>
            <a:ext cx="3448674" cy="791013"/>
          </a:xfrm>
        </p:spPr>
        <p:txBody>
          <a:bodyPr>
            <a:normAutofit fontScale="90000"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Output as a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txt.file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named as: </a:t>
            </a:r>
            <a:b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2000" i="1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result_of_big_data.txt</a:t>
            </a:r>
            <a:b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13555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13E4F2-6770-4616-8C96-41E6D69F630C}"/>
              </a:ext>
            </a:extLst>
          </p:cNvPr>
          <p:cNvSpPr/>
          <p:nvPr/>
        </p:nvSpPr>
        <p:spPr>
          <a:xfrm>
            <a:off x="-32001" y="18909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3A8213-6341-4252-9D71-1D8DC1D5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27" y="3636147"/>
            <a:ext cx="780694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speed of Hadoop is much faster than the MapReduce by python!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 improve the performance of map and reduce, we decide use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solr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HBase to decrease the search time.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CB4AC7B6-93E2-42DB-AC2F-43B1F18D0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" r="961"/>
          <a:stretch/>
        </p:blipFill>
        <p:spPr bwMode="auto">
          <a:xfrm>
            <a:off x="831587" y="129924"/>
            <a:ext cx="7416824" cy="340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2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2094A82-770C-44A9-B5DE-14FE8DB863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59" y="114901"/>
            <a:ext cx="7920880" cy="18002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6DD6631E-C6BE-4059-9FC2-21C6FAA14D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77258" y="2005584"/>
            <a:ext cx="5589483" cy="3023015"/>
          </a:xfrm>
          <a:prstGeom prst="rect">
            <a:avLst/>
          </a:prstGeom>
          <a:ln>
            <a:solidFill>
              <a:srgbClr val="002D40"/>
            </a:solidFill>
          </a:ln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5F0E09E-43B4-414B-A3ED-965810BD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0528" y="3053657"/>
            <a:ext cx="2074661" cy="92686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" altLang="zh-CN" sz="3000" dirty="0">
                <a:solidFill>
                  <a:srgbClr val="C00000"/>
                </a:solidFill>
              </a:rPr>
              <a:t>Running</a:t>
            </a:r>
            <a:r>
              <a:rPr lang="" altLang="zh-CN" sz="2800" dirty="0">
                <a:solidFill>
                  <a:srgbClr val="C00000"/>
                </a:solidFill>
              </a:rPr>
              <a:t> in</a:t>
            </a:r>
          </a:p>
          <a:p>
            <a:pPr marL="0" indent="0" algn="ctr">
              <a:buNone/>
            </a:pPr>
            <a:r>
              <a:rPr lang="" altLang="zh-CN" sz="2800" b="1" dirty="0">
                <a:solidFill>
                  <a:srgbClr val="C00000"/>
                </a:solidFill>
              </a:rPr>
              <a:t>Solr</a:t>
            </a:r>
          </a:p>
        </p:txBody>
      </p:sp>
    </p:spTree>
    <p:extLst>
      <p:ext uri="{BB962C8B-B14F-4D97-AF65-F5344CB8AC3E}">
        <p14:creationId xmlns:p14="http://schemas.microsoft.com/office/powerpoint/2010/main" val="424490395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03F4E6-B0E8-4D41-B190-B97619EA7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81"/>
          <a:stretch/>
        </p:blipFill>
        <p:spPr>
          <a:xfrm>
            <a:off x="762000" y="1851670"/>
            <a:ext cx="7620000" cy="9920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4B9FD6-663F-41DB-8EC3-C53133F00EDA}"/>
              </a:ext>
            </a:extLst>
          </p:cNvPr>
          <p:cNvSpPr txBox="1"/>
          <p:nvPr/>
        </p:nvSpPr>
        <p:spPr>
          <a:xfrm>
            <a:off x="2644966" y="1059582"/>
            <a:ext cx="3931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err="1"/>
              <a:t>tfidf</a:t>
            </a:r>
            <a:r>
              <a:rPr lang="en-US" altLang="zh-CN" sz="2800" dirty="0"/>
              <a:t> Hadoop MapReduce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6199521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8028"/>
            <a:ext cx="8229600" cy="857250"/>
          </a:xfrm>
        </p:spPr>
        <p:txBody>
          <a:bodyPr/>
          <a:lstStyle/>
          <a:p>
            <a:r>
              <a:rPr lang="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Search.py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27915"/>
            <a:ext cx="8784975" cy="172454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" altLang="zh-CN" sz="2400" dirty="0"/>
              <a:t>Search key word and rank base on tf-idf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" altLang="zh-CN" sz="2400" dirty="0"/>
              <a:t>Run environment: debian base linux (develop env: Linux Mint 20)</a:t>
            </a:r>
          </a:p>
        </p:txBody>
      </p:sp>
      <p:pic>
        <p:nvPicPr>
          <p:cNvPr id="4" name="图片 3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87" y="2211710"/>
            <a:ext cx="5665426" cy="30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9783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753"/>
            <a:ext cx="8229600" cy="857250"/>
          </a:xfrm>
        </p:spPr>
        <p:txBody>
          <a:bodyPr/>
          <a:lstStyle/>
          <a:p>
            <a:r>
              <a:rPr lang="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139702"/>
            <a:ext cx="3024336" cy="1844993"/>
          </a:xfrm>
        </p:spPr>
        <p:txBody>
          <a:bodyPr/>
          <a:lstStyle/>
          <a:p>
            <a:pPr marL="0" indent="0">
              <a:buNone/>
            </a:pPr>
            <a:r>
              <a:rPr lang="" altLang="zh-CN" dirty="0"/>
              <a:t>Search word</a:t>
            </a:r>
          </a:p>
          <a:p>
            <a:pPr marL="0" indent="0">
              <a:buNone/>
            </a:pPr>
            <a:r>
              <a:rPr lang="" altLang="zh-CN" dirty="0"/>
              <a:t>“a” in merge1.txt</a:t>
            </a:r>
          </a:p>
        </p:txBody>
      </p:sp>
      <p:pic>
        <p:nvPicPr>
          <p:cNvPr id="4" name="图片 3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843104"/>
            <a:ext cx="5912929" cy="41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684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809D26C-E208-4074-BD5D-C544CFE9F9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7"/>
          <a:stretch>
            <a:fillRect/>
          </a:stretch>
        </p:blipFill>
        <p:spPr>
          <a:xfrm>
            <a:off x="-468560" y="-18225"/>
            <a:ext cx="9840416" cy="59118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55" y="3147238"/>
            <a:ext cx="6660232" cy="244599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55" y="3391837"/>
            <a:ext cx="9144000" cy="449059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1DC419-B80F-4BBF-8987-8E9A7197E701}"/>
              </a:ext>
            </a:extLst>
          </p:cNvPr>
          <p:cNvSpPr/>
          <p:nvPr/>
        </p:nvSpPr>
        <p:spPr>
          <a:xfrm>
            <a:off x="1" y="2327478"/>
            <a:ext cx="3672747" cy="8592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755236" y="2495497"/>
            <a:ext cx="4427984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Data Collection </a:t>
            </a:r>
            <a:endParaRPr lang="zh-CN" altLang="en-US" sz="2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55" y="3212388"/>
            <a:ext cx="6660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809D26C-E208-4074-BD5D-C544CFE9F9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7"/>
          <a:stretch>
            <a:fillRect/>
          </a:stretch>
        </p:blipFill>
        <p:spPr>
          <a:xfrm>
            <a:off x="-468560" y="-18225"/>
            <a:ext cx="9840416" cy="59118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55" y="3147238"/>
            <a:ext cx="6660232" cy="244599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55" y="3391837"/>
            <a:ext cx="9144000" cy="449059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1DC419-B80F-4BBF-8987-8E9A7197E701}"/>
              </a:ext>
            </a:extLst>
          </p:cNvPr>
          <p:cNvSpPr/>
          <p:nvPr/>
        </p:nvSpPr>
        <p:spPr>
          <a:xfrm>
            <a:off x="1" y="2327478"/>
            <a:ext cx="5580111" cy="8592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540568" y="2517283"/>
            <a:ext cx="612067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Further Implementations </a:t>
            </a:r>
            <a:endParaRPr lang="zh-CN" altLang="en-US" sz="2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55" y="3212388"/>
            <a:ext cx="6660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62934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642"/>
            <a:ext cx="9145587" cy="6100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9514" y="2571750"/>
            <a:ext cx="6748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kern="5000" spc="5000" dirty="0">
                <a:solidFill>
                  <a:schemeClr val="bg1"/>
                </a:solidFill>
                <a:latin typeface="Algerian" panose="04020705040A02060702" pitchFamily="82" charset="0"/>
                <a:ea typeface="Microsoft Yi Baiti" panose="03000500000000000000" pitchFamily="66" charset="0"/>
              </a:rPr>
              <a:t> THANKs</a:t>
            </a:r>
            <a:endParaRPr lang="zh-CN" altLang="en-US" sz="4000" b="1" kern="5000" spc="5000" dirty="0">
              <a:solidFill>
                <a:schemeClr val="bg1"/>
              </a:solidFill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35589"/>
            <a:ext cx="8229600" cy="982157"/>
          </a:xfrm>
        </p:spPr>
        <p:txBody>
          <a:bodyPr>
            <a:normAutofit/>
          </a:bodyPr>
          <a:lstStyle/>
          <a:p>
            <a:r>
              <a:rPr lang="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data_collect.py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45992" y="843558"/>
            <a:ext cx="9083352" cy="39288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" altLang="zh-CN" sz="2400" dirty="0"/>
              <a:t>https://github.com/walkureHHH/juner_1_dp2_porject1</a:t>
            </a:r>
          </a:p>
          <a:p>
            <a:pPr marL="0" indent="0">
              <a:buNone/>
            </a:pPr>
            <a:endParaRPr lang="" altLang="zh-CN" dirty="0"/>
          </a:p>
          <a:p>
            <a:pPr marL="0" indent="0">
              <a:buNone/>
            </a:pPr>
            <a:r>
              <a:rPr lang="" altLang="zh-CN" sz="2800" dirty="0"/>
              <a:t>Five functions</a:t>
            </a:r>
          </a:p>
          <a:p>
            <a:pPr>
              <a:buFont typeface="Wingdings" panose="05000000000000000000" charset="0"/>
              <a:buChar char=""/>
            </a:pPr>
            <a:r>
              <a:rPr lang="" altLang="zh-CN" sz="2800" dirty="0"/>
              <a:t>download</a:t>
            </a:r>
          </a:p>
          <a:p>
            <a:pPr>
              <a:buFont typeface="Wingdings" panose="05000000000000000000" charset="0"/>
              <a:buChar char=""/>
            </a:pPr>
            <a:r>
              <a:rPr lang="" altLang="zh-CN" sz="2800" dirty="0"/>
              <a:t>update</a:t>
            </a:r>
          </a:p>
          <a:p>
            <a:pPr>
              <a:buFont typeface="Wingdings" panose="05000000000000000000" charset="0"/>
              <a:buChar char=""/>
            </a:pPr>
            <a:r>
              <a:rPr lang="" altLang="zh-CN" sz="2800" dirty="0"/>
              <a:t>merge</a:t>
            </a:r>
          </a:p>
          <a:p>
            <a:pPr>
              <a:buFont typeface="Wingdings" panose="05000000000000000000" charset="0"/>
              <a:buChar char=""/>
            </a:pPr>
            <a:r>
              <a:rPr lang="" altLang="zh-CN" sz="2800" dirty="0"/>
              <a:t>clean</a:t>
            </a:r>
          </a:p>
          <a:p>
            <a:pPr>
              <a:buFont typeface="Wingdings" panose="05000000000000000000" charset="0"/>
              <a:buChar char=""/>
            </a:pPr>
            <a:r>
              <a:rPr lang="" altLang="zh-CN" sz="2800" dirty="0"/>
              <a:t>toxml</a:t>
            </a:r>
            <a:endParaRPr lang="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60AFD6-707B-4148-8A71-B08ED9CCF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"/>
          <a:stretch/>
        </p:blipFill>
        <p:spPr>
          <a:xfrm>
            <a:off x="2771800" y="1923678"/>
            <a:ext cx="6229250" cy="26194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6356"/>
            <a:ext cx="8229600" cy="857250"/>
          </a:xfrm>
        </p:spPr>
        <p:txBody>
          <a:bodyPr>
            <a:normAutofit/>
          </a:bodyPr>
          <a:lstStyle/>
          <a:p>
            <a:r>
              <a:rPr lang="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Function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55" y="1347614"/>
            <a:ext cx="3707904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" altLang="zh-CN" sz="2800" dirty="0"/>
              <a:t>Download English-book</a:t>
            </a:r>
          </a:p>
          <a:p>
            <a:pPr marL="0" indent="0">
              <a:buNone/>
            </a:pPr>
            <a:endParaRPr lang="" altLang="zh-CN" sz="2800" dirty="0"/>
          </a:p>
          <a:p>
            <a:pPr marL="0" indent="0">
              <a:buNone/>
            </a:pPr>
            <a:r>
              <a:rPr lang="" altLang="zh-CN" sz="2800" dirty="0"/>
              <a:t>run example:</a:t>
            </a:r>
          </a:p>
          <a:p>
            <a:pPr marL="0" indent="0">
              <a:buNone/>
            </a:pPr>
            <a:endParaRPr lang="" altLang="zh-CN" sz="2800" dirty="0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771550"/>
            <a:ext cx="5353050" cy="41486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Function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344" y="785577"/>
            <a:ext cx="8723312" cy="1497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" altLang="zh-CN" sz="2800" dirty="0"/>
              <a:t>We delete the latest book we download before and modify the conf file to  “64093*64079”, update it and check what will happen.</a:t>
            </a: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8" y="2211710"/>
            <a:ext cx="5976664" cy="2897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 Function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799" y="1059582"/>
            <a:ext cx="7782401" cy="600551"/>
          </a:xfrm>
        </p:spPr>
        <p:txBody>
          <a:bodyPr/>
          <a:lstStyle/>
          <a:p>
            <a:pPr marL="0" indent="0">
              <a:buNone/>
            </a:pPr>
            <a:r>
              <a:rPr lang="" altLang="zh-CN" dirty="0"/>
              <a:t>Merge all text files in a folder to merge.txt file</a:t>
            </a: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3" y="1862465"/>
            <a:ext cx="7514891" cy="2597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 Function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117" y="988115"/>
            <a:ext cx="7687766" cy="8439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" altLang="zh-CN" dirty="0"/>
              <a:t>Clean all text files in a folder. clean means extract all words in text file and add the file id to the begining.</a:t>
            </a:r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62895"/>
            <a:ext cx="7045314" cy="28068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"/>
          <p:cNvPicPr>
            <a:picLocks noChangeAspect="1"/>
          </p:cNvPicPr>
          <p:nvPr/>
        </p:nvPicPr>
        <p:blipFill rotWithShape="1">
          <a:blip r:embed="rId2"/>
          <a:srcRect l="36956" t="15574"/>
          <a:stretch/>
        </p:blipFill>
        <p:spPr>
          <a:xfrm>
            <a:off x="0" y="770286"/>
            <a:ext cx="4467488" cy="39617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3564" y="28895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" altLang="zh-CN" sz="2400" b="1" dirty="0"/>
              <a:t>The file before clean:</a:t>
            </a:r>
          </a:p>
        </p:txBody>
      </p:sp>
      <p:pic>
        <p:nvPicPr>
          <p:cNvPr id="6" name="图片 5" descr="10">
            <a:extLst>
              <a:ext uri="{FF2B5EF4-FFF2-40B4-BE49-F238E27FC236}">
                <a16:creationId xmlns:a16="http://schemas.microsoft.com/office/drawing/2014/main" id="{3DA02185-8031-4BD1-A3E3-82464CAFC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09" t="11412" r="1087"/>
          <a:stretch/>
        </p:blipFill>
        <p:spPr>
          <a:xfrm>
            <a:off x="4572000" y="750619"/>
            <a:ext cx="4467488" cy="39813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0D1E7D-347D-478F-9AE9-C4E6BBDACE11}"/>
              </a:ext>
            </a:extLst>
          </p:cNvPr>
          <p:cNvSpPr txBox="1"/>
          <p:nvPr/>
        </p:nvSpPr>
        <p:spPr>
          <a:xfrm>
            <a:off x="5185564" y="28895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" altLang="zh-CN" sz="2400" b="1" dirty="0"/>
              <a:t>The file after clean: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484</Words>
  <Application>Microsoft Office PowerPoint</Application>
  <PresentationFormat>全屏显示(16:9)</PresentationFormat>
  <Paragraphs>97</Paragraphs>
  <Slides>31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微软雅黑</vt:lpstr>
      <vt:lpstr>Wingdings</vt:lpstr>
      <vt:lpstr>Arial</vt:lpstr>
      <vt:lpstr>等线</vt:lpstr>
      <vt:lpstr>Calibri</vt:lpstr>
      <vt:lpstr>Algerian</vt:lpstr>
      <vt:lpstr>Office 主题</vt:lpstr>
      <vt:lpstr>PowerPoint 演示文稿</vt:lpstr>
      <vt:lpstr>PowerPoint 演示文稿</vt:lpstr>
      <vt:lpstr>PowerPoint 演示文稿</vt:lpstr>
      <vt:lpstr>data_collect.py</vt:lpstr>
      <vt:lpstr>Download Function</vt:lpstr>
      <vt:lpstr>Update Function</vt:lpstr>
      <vt:lpstr>Merge Function</vt:lpstr>
      <vt:lpstr>Clean Function</vt:lpstr>
      <vt:lpstr>PowerPoint 演示文稿</vt:lpstr>
      <vt:lpstr>toxml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Output as a txt.file named as:  result_of_big_data.txt </vt:lpstr>
      <vt:lpstr>PowerPoint 演示文稿</vt:lpstr>
      <vt:lpstr>PowerPoint 演示文稿</vt:lpstr>
      <vt:lpstr>PowerPoint 演示文稿</vt:lpstr>
      <vt:lpstr>Search.py</vt:lpstr>
      <vt:lpstr>Example: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lee draco</cp:lastModifiedBy>
  <cp:revision>79</cp:revision>
  <dcterms:created xsi:type="dcterms:W3CDTF">2016-11-28T11:05:00Z</dcterms:created>
  <dcterms:modified xsi:type="dcterms:W3CDTF">2020-12-23T00:47:47Z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